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8" r:id="rId1"/>
  </p:sldMasterIdLst>
  <p:notesMasterIdLst>
    <p:notesMasterId r:id="rId15"/>
  </p:notesMasterIdLst>
  <p:sldIdLst>
    <p:sldId id="256" r:id="rId2"/>
    <p:sldId id="287" r:id="rId3"/>
    <p:sldId id="284" r:id="rId4"/>
    <p:sldId id="286" r:id="rId5"/>
    <p:sldId id="285" r:id="rId6"/>
    <p:sldId id="288" r:id="rId7"/>
    <p:sldId id="279" r:id="rId8"/>
    <p:sldId id="290" r:id="rId9"/>
    <p:sldId id="291" r:id="rId10"/>
    <p:sldId id="289" r:id="rId11"/>
    <p:sldId id="280" r:id="rId12"/>
    <p:sldId id="262" r:id="rId13"/>
    <p:sldId id="267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9263"/>
    <a:srgbClr val="A5B592"/>
    <a:srgbClr val="3D5019"/>
    <a:srgbClr val="404040"/>
    <a:srgbClr val="3D4F19"/>
    <a:srgbClr val="BBC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B13AD-7165-491C-93AB-8D0C9BB35939}" type="datetimeFigureOut">
              <a:rPr lang="ru-RU" smtClean="0"/>
              <a:t>08.08.2017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FAEE-AD1B-4F12-8EC7-21587E5E0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06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5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6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1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8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91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830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3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8877441-931E-4BEF-94C6-770DE82EF445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015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2723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2237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5341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4153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4643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D9A1921E-89A4-4883-9C92-7043B4AC9F83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95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AC3C-20B7-4982-B744-BCAD14E1344F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3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4052-10AC-48F5-B9F5-A4FB0F255C00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5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65F-7141-4669-829F-EB27EA593AA3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7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BFA-8810-4F7F-9953-879CA74C9BE7}" type="datetime1">
              <a:rPr lang="ru-RU" smtClean="0"/>
              <a:t>08.08.2017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3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C1DB-C022-490C-854D-7C989AA7AB4D}" type="datetime1">
              <a:rPr lang="ru-RU" smtClean="0"/>
              <a:t>08.08.2017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7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83F6-F423-458E-B82A-AF87E2A25E5A}" type="datetime1">
              <a:rPr lang="ru-RU" smtClean="0"/>
              <a:t>08.08.2017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7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CFCA-94FC-49CF-BE18-5823C664F835}" type="datetime1">
              <a:rPr lang="ru-RU" smtClean="0"/>
              <a:t>08.08.2017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5216-8D4D-4696-B74D-EB4A78ACB09F}" type="datetime1">
              <a:rPr lang="ru-RU" smtClean="0"/>
              <a:t>08.08.2017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1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EC88-14DA-41D5-A103-0DAFA3C5C184}" type="datetime1">
              <a:rPr lang="ru-RU" smtClean="0"/>
              <a:t>08.08.2017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AB4327A-842B-46EA-94CD-3703128D9043}" type="datetime1">
              <a:rPr lang="ru-RU" smtClean="0"/>
              <a:t>08.08.2017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7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9206" y="1520472"/>
            <a:ext cx="8025588" cy="329685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Контроль </a:t>
            </a:r>
            <a:r>
              <a:rPr lang="ru-RU" sz="4400" dirty="0"/>
              <a:t>СРО за исполнением договорных обязательств. Компенсационный фонд ОДО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2999" y="5145840"/>
            <a:ext cx="5441795" cy="1121145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Забелин А.В.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Ассоциация «Национальное объединение строителей»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0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922" y="568061"/>
            <a:ext cx="7114478" cy="13387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Контроль за исполнением членами обязательств по </a:t>
            </a:r>
            <a:r>
              <a:rPr lang="ru-RU" dirty="0" smtClean="0"/>
              <a:t>Контрактам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3025" y="2179191"/>
            <a:ext cx="4280396" cy="302843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dirty="0"/>
              <a:t>Контроль за </a:t>
            </a:r>
            <a:r>
              <a:rPr lang="ru-RU" sz="2400" b="1" u="sng" dirty="0"/>
              <a:t>исполнением членами обязательств </a:t>
            </a:r>
            <a:r>
              <a:rPr lang="ru-RU" sz="2400" dirty="0"/>
              <a:t>по </a:t>
            </a:r>
            <a:r>
              <a:rPr lang="ru-RU" sz="2400" dirty="0" smtClean="0"/>
              <a:t>Контрактам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ч.5 ст. 55.13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контроль </a:t>
            </a:r>
            <a:r>
              <a:rPr lang="ru-RU" sz="2400" dirty="0"/>
              <a:t>в форме проверки, проводимой </a:t>
            </a: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u="sng" dirty="0" smtClean="0"/>
              <a:t>не </a:t>
            </a:r>
            <a:r>
              <a:rPr lang="ru-RU" sz="2400" u="sng" dirty="0"/>
              <a:t>реже чем один раз в </a:t>
            </a:r>
            <a:r>
              <a:rPr lang="ru-RU" sz="2400" u="sng" dirty="0" smtClean="0"/>
              <a:t>год</a:t>
            </a:r>
            <a:endParaRPr lang="ru-RU" sz="2400" u="sng" dirty="0"/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71999" y="2179190"/>
            <a:ext cx="4215161" cy="3028431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Контроль </a:t>
            </a:r>
            <a:r>
              <a:rPr lang="ru-RU" sz="2400" b="1" u="sng" dirty="0" smtClean="0"/>
              <a:t>совокупного размера обязательств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ч.4 ст.55.8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u="sng" dirty="0" smtClean="0"/>
              <a:t>ежегодные</a:t>
            </a:r>
            <a:r>
              <a:rPr lang="ru-RU" sz="2400" dirty="0" smtClean="0"/>
              <a:t> </a:t>
            </a:r>
            <a:r>
              <a:rPr lang="ru-RU" sz="2400" dirty="0"/>
              <a:t>уведомления членом </a:t>
            </a:r>
            <a:r>
              <a:rPr lang="ru-RU" sz="2400" dirty="0" smtClean="0"/>
              <a:t>СРО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1511928" y="5479952"/>
            <a:ext cx="6260471" cy="114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</a:pPr>
            <a:r>
              <a:rPr lang="ru-RU" sz="2800" dirty="0" smtClean="0"/>
              <a:t>1. не тождественные процедуры </a:t>
            </a:r>
          </a:p>
          <a:p>
            <a:pPr marL="0" indent="0" algn="just">
              <a:spcBef>
                <a:spcPts val="0"/>
              </a:spcBef>
              <a:buFont typeface="Wingdings 3" charset="2"/>
              <a:buNone/>
            </a:pPr>
            <a:r>
              <a:rPr lang="ru-RU" sz="2800" dirty="0" smtClean="0"/>
              <a:t>2. различные цели проведения</a:t>
            </a:r>
          </a:p>
          <a:p>
            <a:pPr marL="0" indent="0" algn="ctr">
              <a:spcBef>
                <a:spcPts val="0"/>
              </a:spcBef>
              <a:buFont typeface="Wingdings 3" charset="2"/>
              <a:buNone/>
            </a:pPr>
            <a:endParaRPr lang="ru-RU" sz="2400" dirty="0" smtClean="0"/>
          </a:p>
          <a:p>
            <a:pPr marL="0" indent="0">
              <a:buFont typeface="Wingdings 3" charset="2"/>
              <a:buNone/>
            </a:pPr>
            <a:endParaRPr lang="ru-RU" sz="1400" dirty="0" smtClean="0"/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39035" y="613775"/>
            <a:ext cx="7478039" cy="1215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Особенности возмещения ущерба СРО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0937" y="2226650"/>
            <a:ext cx="8242126" cy="408361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Субсидиарная ответственность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Судебный порядок взыскания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Возмещение только </a:t>
            </a:r>
            <a:r>
              <a:rPr lang="ru-RU" sz="3200" dirty="0" smtClean="0">
                <a:solidFill>
                  <a:schemeClr val="accent1"/>
                </a:solidFill>
              </a:rPr>
              <a:t>реального </a:t>
            </a:r>
            <a:r>
              <a:rPr lang="ru-RU" sz="3200" dirty="0">
                <a:solidFill>
                  <a:schemeClr val="accent1"/>
                </a:solidFill>
              </a:rPr>
              <a:t>ущерба </a:t>
            </a:r>
            <a:r>
              <a:rPr lang="ru-RU" sz="3200" dirty="0" smtClean="0">
                <a:solidFill>
                  <a:schemeClr val="accent1"/>
                </a:solidFill>
              </a:rPr>
              <a:t>и </a:t>
            </a:r>
            <a:r>
              <a:rPr lang="ru-RU" sz="3200" dirty="0">
                <a:solidFill>
                  <a:schemeClr val="accent1"/>
                </a:solidFill>
              </a:rPr>
              <a:t>штрафов</a:t>
            </a:r>
            <a:r>
              <a:rPr lang="ru-RU" sz="3200" dirty="0"/>
              <a:t> по </a:t>
            </a:r>
            <a:r>
              <a:rPr lang="ru-RU" sz="3200" dirty="0" smtClean="0"/>
              <a:t>Контракту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Предел выплат – 25 % от  минимального размера КФ ОДО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721E-FD57-4065-A2A2-12CE202D0B49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6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39035" y="613775"/>
            <a:ext cx="7478039" cy="1215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Механизм реализации. </a:t>
            </a:r>
            <a:br>
              <a:rPr lang="ru-RU" sz="4000" dirty="0" smtClean="0"/>
            </a:br>
            <a:r>
              <a:rPr lang="ru-RU" sz="4000" dirty="0" smtClean="0"/>
              <a:t>Порядок возмещения ущерба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2672" y="2263366"/>
            <a:ext cx="8240389" cy="408317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Неисполнение обязательств по Контракту</a:t>
            </a:r>
          </a:p>
          <a:p>
            <a:pPr algn="just"/>
            <a:r>
              <a:rPr lang="ru-RU" sz="2800" dirty="0" smtClean="0"/>
              <a:t>Страховые выплаты (при наличии договора страхования)</a:t>
            </a:r>
            <a:r>
              <a:rPr lang="ru-RU" sz="2800" dirty="0">
                <a:solidFill>
                  <a:schemeClr val="accent1"/>
                </a:solidFill>
              </a:rPr>
              <a:t> (?)</a:t>
            </a:r>
            <a:endParaRPr lang="ru-RU" sz="2800" dirty="0" smtClean="0"/>
          </a:p>
          <a:p>
            <a:pPr algn="just"/>
            <a:r>
              <a:rPr lang="ru-RU" sz="2800" dirty="0" smtClean="0"/>
              <a:t>Банковская гарантия по Контракту Возмещение членом СРО причиненного ущерба</a:t>
            </a:r>
          </a:p>
          <a:p>
            <a:pPr algn="just"/>
            <a:r>
              <a:rPr lang="ru-RU" sz="2800" dirty="0" smtClean="0"/>
              <a:t>Выплата из КФ ОДО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721E-FD57-4065-A2A2-12CE202D0B4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6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183" y="2060848"/>
            <a:ext cx="822960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Спасибо за внимание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184" y="2510090"/>
            <a:ext cx="8359518" cy="37005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0" algn="l"/>
              </a:tabLs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Ассоциация «Национальное объединение строителей»</a:t>
            </a:r>
          </a:p>
          <a:p>
            <a:pPr marL="0" indent="0" algn="ctr">
              <a:buNone/>
              <a:tabLst>
                <a:tab pos="0" algn="l"/>
              </a:tabLst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	Контакты: тел/факс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8(495)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987-31-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50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tabLst>
                <a:tab pos="0" algn="l"/>
                <a:tab pos="806450" algn="l"/>
              </a:tabLs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эл. почта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info@nostroy.ru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a.zabelin@nostroy.ru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4" name="Picture 57" descr="E:\логотип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963" y="614175"/>
            <a:ext cx="1900039" cy="144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66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69" y="613775"/>
            <a:ext cx="6812647" cy="12526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Контроль договорных обязательств. Договоры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15039" y="2184422"/>
            <a:ext cx="8313922" cy="45063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Федеральный закон №</a:t>
            </a:r>
            <a:r>
              <a:rPr lang="en-US" sz="2400" dirty="0" smtClean="0"/>
              <a:t> 44-</a:t>
            </a:r>
            <a:r>
              <a:rPr lang="ru-RU" sz="2400" dirty="0" smtClean="0"/>
              <a:t>ФЗ «О контрактной системе в сфере закупок товаров, работ, услуг для обеспечения государственных и муниципальных нужд»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Федеральный закон № 223-ФЗ «О закупках товаров, работ, услуг отдельными видами юридических лиц»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/>
              <a:t>Постановление Правительства от </a:t>
            </a:r>
            <a:r>
              <a:rPr lang="ru-RU" sz="2400" dirty="0" smtClean="0"/>
              <a:t>01.07.2016 № 615 </a:t>
            </a:r>
            <a:r>
              <a:rPr lang="ru-RU" sz="2400" dirty="0"/>
              <a:t>"О порядке привлечения подрядных организаций для оказания услуг и (или) выполнения работ по капитальному ремонту общего </a:t>
            </a:r>
            <a:r>
              <a:rPr lang="ru-RU" sz="2400" dirty="0" smtClean="0"/>
              <a:t>имущества…»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закупках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80246" y="2279738"/>
            <a:ext cx="8387973" cy="4388692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Требования </a:t>
            </a:r>
            <a:r>
              <a:rPr lang="ru-RU" sz="2400" dirty="0">
                <a:solidFill>
                  <a:schemeClr val="accent1"/>
                </a:solidFill>
              </a:rPr>
              <a:t>при проведении </a:t>
            </a:r>
            <a:r>
              <a:rPr lang="ru-RU" sz="2400" dirty="0" smtClean="0">
                <a:solidFill>
                  <a:schemeClr val="accent1"/>
                </a:solidFill>
              </a:rPr>
              <a:t>закупок </a:t>
            </a:r>
            <a:r>
              <a:rPr lang="ru-RU" sz="2400" dirty="0">
                <a:solidFill>
                  <a:schemeClr val="accent1"/>
                </a:solidFill>
              </a:rPr>
              <a:t>– подтверждение права заниматься определенной </a:t>
            </a:r>
            <a:r>
              <a:rPr lang="ru-RU" sz="2400" dirty="0" smtClean="0">
                <a:solidFill>
                  <a:schemeClr val="accent1"/>
                </a:solidFill>
              </a:rPr>
              <a:t>деятельностью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dirty="0" smtClean="0">
              <a:solidFill>
                <a:srgbClr val="7D9263"/>
              </a:solidFill>
            </a:endParaRPr>
          </a:p>
          <a:p>
            <a:pPr marL="0" indent="361950" algn="ctr">
              <a:spcBef>
                <a:spcPts val="600"/>
              </a:spcBef>
              <a:buNone/>
            </a:pPr>
            <a:r>
              <a:rPr lang="ru-RU" sz="2400" dirty="0" smtClean="0"/>
              <a:t>Например, пункт 1 части 1 статьи 31 44-ФЗ:</a:t>
            </a:r>
          </a:p>
          <a:p>
            <a:pPr marL="0" indent="361950" algn="just">
              <a:spcBef>
                <a:spcPts val="600"/>
              </a:spcBef>
              <a:buNone/>
            </a:pPr>
            <a:r>
              <a:rPr lang="ru-RU" sz="2400" dirty="0"/>
              <a:t>соответствие требованиям, установленным в соответствии с законодательством Российской Федерации к лицам, осуществляющим поставку товара, выполнение работы, оказание услуги, являющихся объектом </a:t>
            </a:r>
            <a:r>
              <a:rPr lang="ru-RU" sz="2400" dirty="0" smtClean="0"/>
              <a:t>закупки</a:t>
            </a:r>
            <a:endParaRPr lang="ru-RU" sz="2400" dirty="0"/>
          </a:p>
          <a:p>
            <a:pPr marL="0" indent="361950" algn="just">
              <a:spcBef>
                <a:spcPts val="600"/>
              </a:spcBef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277" y="515007"/>
            <a:ext cx="7058221" cy="1513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</a:t>
            </a:r>
            <a:r>
              <a:rPr lang="ru-RU" sz="3400" dirty="0" smtClean="0">
                <a:solidFill>
                  <a:prstClr val="white"/>
                </a:solidFill>
              </a:rPr>
              <a:t>закупках. Требования к участникам закупки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80245" y="2134771"/>
            <a:ext cx="8387973" cy="4578263"/>
          </a:xfrm>
        </p:spPr>
        <p:txBody>
          <a:bodyPr>
            <a:noAutofit/>
          </a:bodyPr>
          <a:lstStyle/>
          <a:p>
            <a:pPr marL="0" indent="3619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1.</a:t>
            </a:r>
            <a:r>
              <a:rPr lang="ru-RU" sz="2400" dirty="0" smtClean="0"/>
              <a:t>	Соответствие </a:t>
            </a:r>
            <a:r>
              <a:rPr lang="ru-RU" sz="2400" dirty="0" smtClean="0">
                <a:solidFill>
                  <a:schemeClr val="accent1"/>
                </a:solidFill>
              </a:rPr>
              <a:t>суммы контракта </a:t>
            </a:r>
            <a:r>
              <a:rPr lang="ru-RU" sz="2400" dirty="0" smtClean="0"/>
              <a:t>уровню ответственности по </a:t>
            </a:r>
            <a:r>
              <a:rPr lang="ru-RU" sz="2400" u="sng" dirty="0" err="1" smtClean="0">
                <a:solidFill>
                  <a:schemeClr val="accent1"/>
                </a:solidFill>
              </a:rPr>
              <a:t>компфонду</a:t>
            </a:r>
            <a:r>
              <a:rPr lang="ru-RU" sz="2400" u="sng" dirty="0" smtClean="0">
                <a:solidFill>
                  <a:schemeClr val="accent1"/>
                </a:solidFill>
              </a:rPr>
              <a:t> возмещения вреда</a:t>
            </a:r>
          </a:p>
          <a:p>
            <a:pPr marL="0" indent="36195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2.</a:t>
            </a:r>
            <a:r>
              <a:rPr lang="ru-RU" sz="2400" dirty="0" smtClean="0"/>
              <a:t>	Соответствие требованиям в отношении </a:t>
            </a:r>
            <a:r>
              <a:rPr lang="ru-RU" sz="2400" u="sng" dirty="0" smtClean="0">
                <a:solidFill>
                  <a:schemeClr val="accent1"/>
                </a:solidFill>
              </a:rPr>
              <a:t>компенсационного фонда ОДО</a:t>
            </a:r>
            <a:r>
              <a:rPr lang="ru-RU" sz="2400" dirty="0" smtClean="0">
                <a:solidFill>
                  <a:schemeClr val="accent1"/>
                </a:solidFill>
              </a:rPr>
              <a:t>: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а)</a:t>
            </a:r>
            <a:r>
              <a:rPr lang="ru-RU" sz="2400" dirty="0" smtClean="0"/>
              <a:t>	наличие у СРО компенсационного фонда ОДО</a:t>
            </a: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б)</a:t>
            </a:r>
            <a:r>
              <a:rPr lang="ru-RU" sz="2400" dirty="0" smtClean="0"/>
              <a:t>	совокупный </a:t>
            </a:r>
            <a:r>
              <a:rPr lang="ru-RU" sz="2400" dirty="0"/>
              <a:t>размер обязательств по </a:t>
            </a:r>
            <a:r>
              <a:rPr lang="ru-RU" sz="2400" dirty="0" smtClean="0"/>
              <a:t>Контрактам соответствует взносу </a:t>
            </a:r>
            <a:r>
              <a:rPr lang="ru-RU" sz="2400" dirty="0"/>
              <a:t>в </a:t>
            </a:r>
            <a:r>
              <a:rPr lang="ru-RU" sz="2400" dirty="0" smtClean="0"/>
              <a:t>КФ ОДО</a:t>
            </a:r>
          </a:p>
          <a:p>
            <a:pPr marL="0" lvl="0" indent="361950" algn="just">
              <a:spcBef>
                <a:spcPts val="600"/>
              </a:spcBef>
              <a:spcAft>
                <a:spcPts val="600"/>
              </a:spcAft>
              <a:buClr>
                <a:srgbClr val="B31166"/>
              </a:buClr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3.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Соответствие требованиям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 особо опасным, технически сложным и атомным объектам</a:t>
            </a:r>
            <a:r>
              <a:rPr lang="ru-RU" sz="2400" dirty="0" smtClean="0">
                <a:solidFill>
                  <a:schemeClr val="accent1"/>
                </a:solidFill>
              </a:rPr>
              <a:t>*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(если предмет закупки – работы на таких объектах капитального строительства)</a:t>
            </a:r>
            <a:endParaRPr lang="ru-RU" sz="2000" dirty="0">
              <a:solidFill>
                <a:schemeClr val="accent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5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</a:t>
            </a:r>
            <a:r>
              <a:rPr lang="ru-RU" sz="3400" dirty="0" smtClean="0">
                <a:solidFill>
                  <a:prstClr val="white"/>
                </a:solidFill>
              </a:rPr>
              <a:t>закупках. Соответствие требованиям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73270" y="2279738"/>
            <a:ext cx="8607972" cy="4257696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1.</a:t>
            </a:r>
            <a:r>
              <a:rPr lang="ru-RU" sz="2600" dirty="0" smtClean="0"/>
              <a:t>	Член СРО должен соответствовать требованиям заказчика на момент подачи заявки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2.</a:t>
            </a:r>
            <a:r>
              <a:rPr lang="ru-RU" sz="2600" dirty="0" smtClean="0"/>
              <a:t>	Член СРО подтверждает соответствие требованиям предоставлением выписки из реестра СРО (Решения</a:t>
            </a:r>
            <a:r>
              <a:rPr lang="ru-RU" sz="2600" dirty="0"/>
              <a:t>: Магаданское УФАС </a:t>
            </a:r>
            <a:r>
              <a:rPr lang="ru-RU" sz="2600" dirty="0" smtClean="0"/>
              <a:t>России по </a:t>
            </a:r>
            <a:r>
              <a:rPr lang="ru-RU" sz="2600" dirty="0"/>
              <a:t>делу №04-30/68-2017; Новосибирское УФАС </a:t>
            </a:r>
            <a:r>
              <a:rPr lang="ru-RU" sz="2600" dirty="0" smtClean="0"/>
              <a:t>России по делу № 08-01-279)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3.</a:t>
            </a:r>
            <a:r>
              <a:rPr lang="ru-RU" sz="2600" dirty="0"/>
              <a:t>	</a:t>
            </a:r>
            <a:r>
              <a:rPr lang="ru-RU" sz="2600" dirty="0" smtClean="0"/>
              <a:t>Выписка из реестра СРО должна быть не позднее 1 месяца с даты получения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7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«Пограничные» закупки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88882" y="2345428"/>
            <a:ext cx="8376745" cy="4339151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/>
              <a:t>«Пограничные» закупки – закупка до 01.06.2017, контракт заключен  до (после) 01.07.2017, исполняется после 01.07.2017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/>
              <a:t>1. Разграниченные требования к участникам – для заключения и исполнения контракта.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/>
              <a:t>2. Ответственность СРО только по Контрактам, заключенным </a:t>
            </a:r>
            <a:r>
              <a:rPr lang="ru-RU" sz="2600" dirty="0"/>
              <a:t>после </a:t>
            </a:r>
            <a:r>
              <a:rPr lang="ru-RU" sz="2600" dirty="0" smtClean="0"/>
              <a:t>01.07.2017 – ч.3 ст.8 372-ФЗ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/>
              <a:t>3. При исполнении заключенного контракта необходимо иметь взнос в ОДО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2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385" y="679572"/>
            <a:ext cx="6449230" cy="118544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Контроль СРО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517" y="2501462"/>
            <a:ext cx="7944407" cy="3678622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1) за </a:t>
            </a:r>
            <a:r>
              <a:rPr lang="ru-RU" sz="2800" dirty="0"/>
              <a:t>соблюдением </a:t>
            </a:r>
            <a:r>
              <a:rPr lang="ru-RU" sz="2800" dirty="0" smtClean="0"/>
              <a:t>требований законодательства (</a:t>
            </a:r>
            <a:r>
              <a:rPr lang="ru-RU" sz="2800" dirty="0" err="1" smtClean="0"/>
              <a:t>Градкодекс</a:t>
            </a:r>
            <a:r>
              <a:rPr lang="ru-RU" sz="2800" dirty="0" smtClean="0"/>
              <a:t> и </a:t>
            </a:r>
            <a:r>
              <a:rPr lang="ru-RU" sz="2800" dirty="0" err="1" smtClean="0"/>
              <a:t>Техрегулирование</a:t>
            </a:r>
            <a:r>
              <a:rPr lang="ru-RU" sz="2800" dirty="0" smtClean="0"/>
              <a:t>), стандартов на процессы выполнения работ, </a:t>
            </a:r>
            <a:r>
              <a:rPr lang="ru-RU" sz="2800" dirty="0"/>
              <a:t>утвержденных </a:t>
            </a:r>
            <a:r>
              <a:rPr lang="ru-RU" sz="2800" dirty="0" smtClean="0"/>
              <a:t>НОСТРОЙ;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/>
              <a:t>2) за исполнением членами </a:t>
            </a:r>
            <a:r>
              <a:rPr lang="ru-RU" sz="2800" dirty="0" smtClean="0"/>
              <a:t>СРО обязательств </a:t>
            </a:r>
            <a:r>
              <a:rPr lang="ru-RU" sz="2800" dirty="0"/>
              <a:t>по </a:t>
            </a:r>
            <a:r>
              <a:rPr lang="ru-RU" sz="2800" dirty="0" smtClean="0">
                <a:solidFill>
                  <a:schemeClr val="accent1"/>
                </a:solidFill>
              </a:rPr>
              <a:t>Контрактам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1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19830" y="2134771"/>
            <a:ext cx="8104340" cy="4723229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1.</a:t>
            </a:r>
            <a:r>
              <a:rPr lang="ru-RU" sz="2600" dirty="0" smtClean="0"/>
              <a:t>	Получение информации о заключенном членом СРО </a:t>
            </a:r>
            <a:r>
              <a:rPr lang="ru-RU" sz="2600" dirty="0"/>
              <a:t>контракте </a:t>
            </a:r>
            <a:endParaRPr lang="ru-RU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600" dirty="0" smtClean="0"/>
              <a:t>Наличие требования об информировании членами СРО о заключении контрактов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600" dirty="0" smtClean="0"/>
              <a:t>Получение информации из открытых источников (ЕИС закупки, площадки, </a:t>
            </a:r>
            <a:r>
              <a:rPr lang="ru-RU" sz="2600" dirty="0" err="1" smtClean="0"/>
              <a:t>агрегатор</a:t>
            </a:r>
            <a:r>
              <a:rPr lang="ru-RU" sz="2600" dirty="0" smtClean="0"/>
              <a:t>)</a:t>
            </a: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Перспектива:</a:t>
            </a:r>
            <a:r>
              <a:rPr lang="ru-RU" sz="2600" dirty="0" smtClean="0"/>
              <a:t> создание единой системы контроля заключения контрактов для НОСТРОЙ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964" y="624688"/>
            <a:ext cx="6596494" cy="129464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01041" y="2134772"/>
            <a:ext cx="8104340" cy="4549808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2.</a:t>
            </a:r>
            <a:r>
              <a:rPr lang="ru-RU" sz="2500" dirty="0" smtClean="0"/>
              <a:t>	Проверка предмета контракта – выбор контрактов на строительство, реконструкцию, капитальный ремонт ОКС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/>
              <a:t>Предварительный анализ </a:t>
            </a:r>
            <a:r>
              <a:rPr lang="ru-RU" sz="2500" dirty="0" err="1" smtClean="0"/>
              <a:t>госконтрактов</a:t>
            </a:r>
            <a:r>
              <a:rPr lang="ru-RU" sz="2500" dirty="0" smtClean="0"/>
              <a:t> </a:t>
            </a:r>
            <a:br>
              <a:rPr lang="ru-RU" sz="2500" dirty="0" smtClean="0"/>
            </a:br>
            <a:r>
              <a:rPr lang="ru-RU" sz="2500" dirty="0" smtClean="0"/>
              <a:t>за 2016 год: из 350 </a:t>
            </a:r>
            <a:r>
              <a:rPr lang="ru-RU" sz="2500" dirty="0" err="1" smtClean="0"/>
              <a:t>тыс</a:t>
            </a:r>
            <a:r>
              <a:rPr lang="ru-RU" sz="2500" dirty="0" smtClean="0"/>
              <a:t> по строительным ОКПД – 40 тыс. предмет контроля СРО (1,4 из 2,1 трлн)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1100" dirty="0" smtClean="0"/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3.</a:t>
            </a:r>
            <a:r>
              <a:rPr lang="ru-RU" sz="2500" dirty="0" smtClean="0"/>
              <a:t>	Определение перечня обязательств по контракту, подлежащих исполнению – формирование предмета контроля, проведение проверки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9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1678</TotalTime>
  <Words>407</Words>
  <Application>Microsoft Office PowerPoint</Application>
  <PresentationFormat>Экран (4:3)</PresentationFormat>
  <Paragraphs>92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Ион (конференц-зал)</vt:lpstr>
      <vt:lpstr>Контроль СРО за исполнением договорных обязательств. Компенсационный фонд ОДО</vt:lpstr>
      <vt:lpstr>Контроль договорных обязательств. Договоры</vt:lpstr>
      <vt:lpstr>Участие в конкурентных закупках</vt:lpstr>
      <vt:lpstr>Участие в конкурентных закупках. Требования к участникам закупки</vt:lpstr>
      <vt:lpstr>Участие в конкурентных закупках. Соответствие требованиям</vt:lpstr>
      <vt:lpstr>«Пограничные» закупки</vt:lpstr>
      <vt:lpstr>Контроль СРО</vt:lpstr>
      <vt:lpstr>Проведение контроля за исполнением контрактов</vt:lpstr>
      <vt:lpstr>Проведение контроля за исполнением контрактов</vt:lpstr>
      <vt:lpstr>Контроль за исполнением членами обязательств по Контрактам</vt:lpstr>
      <vt:lpstr>Особенности возмещения ущерба СРО</vt:lpstr>
      <vt:lpstr>Механизм реализации.  Порядок возмещения ущерба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</dc:title>
  <dc:creator>Забелин Антон Викторович</dc:creator>
  <cp:lastModifiedBy>Забелин Антон Викторович</cp:lastModifiedBy>
  <cp:revision>68</cp:revision>
  <cp:lastPrinted>2017-08-08T15:47:44Z</cp:lastPrinted>
  <dcterms:created xsi:type="dcterms:W3CDTF">2016-09-14T12:25:56Z</dcterms:created>
  <dcterms:modified xsi:type="dcterms:W3CDTF">2017-08-08T15:51:31Z</dcterms:modified>
</cp:coreProperties>
</file>